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49"/>
  </p:notesMasterIdLst>
  <p:handoutMasterIdLst>
    <p:handoutMasterId r:id="rId50"/>
  </p:handoutMasterIdLst>
  <p:sldIdLst>
    <p:sldId id="281" r:id="rId3"/>
    <p:sldId id="456" r:id="rId4"/>
    <p:sldId id="434" r:id="rId5"/>
    <p:sldId id="435" r:id="rId6"/>
    <p:sldId id="437" r:id="rId7"/>
    <p:sldId id="438" r:id="rId8"/>
    <p:sldId id="452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53" r:id="rId18"/>
    <p:sldId id="447" r:id="rId19"/>
    <p:sldId id="448" r:id="rId20"/>
    <p:sldId id="449" r:id="rId21"/>
    <p:sldId id="450" r:id="rId22"/>
    <p:sldId id="451" r:id="rId23"/>
    <p:sldId id="454" r:id="rId24"/>
    <p:sldId id="455" r:id="rId25"/>
    <p:sldId id="458" r:id="rId26"/>
    <p:sldId id="459" r:id="rId27"/>
    <p:sldId id="460" r:id="rId28"/>
    <p:sldId id="462" r:id="rId29"/>
    <p:sldId id="465" r:id="rId30"/>
    <p:sldId id="305" r:id="rId31"/>
    <p:sldId id="457" r:id="rId32"/>
    <p:sldId id="479" r:id="rId33"/>
    <p:sldId id="480" r:id="rId34"/>
    <p:sldId id="481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90" r:id="rId43"/>
    <p:sldId id="492" r:id="rId44"/>
    <p:sldId id="493" r:id="rId45"/>
    <p:sldId id="489" r:id="rId46"/>
    <p:sldId id="491" r:id="rId47"/>
    <p:sldId id="283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82"/>
    <a:srgbClr val="D60093"/>
    <a:srgbClr val="CC0099"/>
    <a:srgbClr val="FFCC99"/>
    <a:srgbClr val="DFC929"/>
    <a:srgbClr val="F5C59D"/>
    <a:srgbClr val="F3D19F"/>
    <a:srgbClr val="E8A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0" autoAdjust="0"/>
    <p:restoredTop sz="94660"/>
  </p:normalViewPr>
  <p:slideViewPr>
    <p:cSldViewPr>
      <p:cViewPr varScale="1">
        <p:scale>
          <a:sx n="86" d="100"/>
          <a:sy n="86" d="100"/>
        </p:scale>
        <p:origin x="724" y="56"/>
      </p:cViewPr>
      <p:guideLst>
        <p:guide orient="horz" pos="215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042" y="-29"/>
      </p:cViewPr>
      <p:guideLst>
        <p:guide orient="horz" pos="2871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FC59D-38F8-4CB9-A2CA-F45789E09CB7}" type="datetimeFigureOut">
              <a:rPr lang="zh-CN" altLang="en-US" smtClean="0"/>
              <a:pPr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60E3C-A178-45EA-9FB4-D5482AC8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4F1F5-BE97-48FB-87C0-025E51ACF971}" type="datetimeFigureOut">
              <a:rPr lang="zh-CN" altLang="en-US" smtClean="0"/>
              <a:pPr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85A10-5D8C-47AA-A68F-3A15B208A4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332656"/>
            <a:ext cx="6264696" cy="79208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5776" y="2132856"/>
            <a:ext cx="5472608" cy="25922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404664"/>
            <a:ext cx="6192688" cy="864096"/>
          </a:xfrm>
          <a:noFill/>
          <a:ln>
            <a:noFill/>
          </a:ln>
          <a:effectLst/>
        </p:spPr>
        <p:txBody>
          <a:bodyPr/>
          <a:lstStyle>
            <a:lvl1pPr algn="l">
              <a:defRPr sz="4400" b="0" u="none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556792"/>
            <a:ext cx="7128792" cy="4680520"/>
          </a:xfrm>
          <a:noFill/>
        </p:spPr>
        <p:txBody>
          <a:bodyPr>
            <a:normAutofit/>
          </a:bodyPr>
          <a:lstStyle>
            <a:lvl1pPr marL="571500" indent="-571500">
              <a:buFont typeface="Wingdings" panose="05000000000000000000" pitchFamily="2" charset="2"/>
              <a:buChar char="Ø"/>
              <a:defRPr sz="4400" b="1">
                <a:solidFill>
                  <a:schemeClr val="tx1"/>
                </a:solidFill>
              </a:defRPr>
            </a:lvl1pPr>
            <a:lvl2pPr marL="800100" indent="-342900"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</a:defRPr>
            </a:lvl2pPr>
            <a:lvl3pPr marL="1257300" indent="-342900"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</a:defRPr>
            </a:lvl3pPr>
            <a:lvl4pPr marL="1714500" indent="-342900">
              <a:buFont typeface="Wingdings" panose="05000000000000000000" pitchFamily="2" charset="2"/>
              <a:buChar char="Ø"/>
              <a:defRPr sz="3600" b="1">
                <a:solidFill>
                  <a:schemeClr val="tx1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 sz="3600" b="1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4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332656"/>
            <a:ext cx="6264696" cy="792088"/>
          </a:xfrm>
        </p:spPr>
        <p:txBody>
          <a:bodyPr/>
          <a:lstStyle>
            <a:lvl1pPr algn="ctr">
              <a:lnSpc>
                <a:spcPct val="100000"/>
              </a:lnSpc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5776" y="2132856"/>
            <a:ext cx="5472608" cy="25922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41768E3-C832-4E65-8196-8CF6FEDD875D}" type="datetimeFigureOut">
              <a:rPr lang="zh-CN" altLang="en-US"/>
              <a:pPr>
                <a:defRPr/>
              </a:pPr>
              <a:t>2022/5/7</a:t>
            </a:fld>
            <a:endParaRPr lang="zh-CN" alt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Times New Roman" panose="020206030504050203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404664"/>
            <a:ext cx="6192688" cy="864096"/>
          </a:xfrm>
          <a:noFill/>
          <a:ln>
            <a:noFill/>
          </a:ln>
          <a:effectLst/>
        </p:spPr>
        <p:txBody>
          <a:bodyPr/>
          <a:lstStyle>
            <a:lvl1pPr algn="l">
              <a:defRPr sz="4400" b="0" u="none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556792"/>
            <a:ext cx="7128792" cy="4680520"/>
          </a:xfrm>
          <a:noFill/>
        </p:spPr>
        <p:txBody>
          <a:bodyPr>
            <a:normAutofit/>
          </a:bodyPr>
          <a:lstStyle>
            <a:lvl1pPr marL="571500" indent="-571500">
              <a:buFont typeface="Wingdings" panose="05000000000000000000" pitchFamily="2" charset="2"/>
              <a:buChar char="Ø"/>
              <a:defRPr sz="4400" b="1">
                <a:solidFill>
                  <a:schemeClr val="tx1"/>
                </a:solidFill>
              </a:defRPr>
            </a:lvl1pPr>
            <a:lvl2pPr marL="800100" indent="-342900"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</a:defRPr>
            </a:lvl2pPr>
            <a:lvl3pPr marL="1257300" indent="-342900"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</a:defRPr>
            </a:lvl3pPr>
            <a:lvl4pPr marL="1714500" indent="-342900">
              <a:buFont typeface="Wingdings" panose="05000000000000000000" pitchFamily="2" charset="2"/>
              <a:buChar char="Ø"/>
              <a:defRPr sz="3600" b="1">
                <a:solidFill>
                  <a:schemeClr val="tx1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 sz="3600" b="1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4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6120680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656" y="1484784"/>
            <a:ext cx="6982104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39952" y="6359207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>
                <a:solidFill>
                  <a:prstClr val="black">
                    <a:tint val="75000"/>
                  </a:prstClr>
                </a:solidFill>
              </a:rPr>
              <a:t>2016/11/06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7813" y="188913"/>
            <a:ext cx="6119812" cy="9366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76375" y="1484313"/>
            <a:ext cx="698182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0200" y="6359525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2016/11/06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anose="02020603050405020304" pitchFamily="18" charset="0"/>
          <a:ea typeface="幼圆" panose="02010509060101010101" pitchFamily="49" charset="-122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457200" algn="l" rtl="0" fontAlgn="base">
        <a:spcBef>
          <a:spcPct val="20000"/>
        </a:spcBef>
        <a:spcAft>
          <a:spcPct val="0"/>
        </a:spcAft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914400" algn="l" rtl="0" fontAlgn="base">
        <a:spcBef>
          <a:spcPct val="20000"/>
        </a:spcBef>
        <a:spcAft>
          <a:spcPct val="0"/>
        </a:spcAft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371600" algn="l" rtl="0" fontAlgn="base">
        <a:spcBef>
          <a:spcPct val="20000"/>
        </a:spcBef>
        <a:spcAft>
          <a:spcPct val="0"/>
        </a:spcAft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1828800" algn="l" rtl="0" fontAlgn="base">
        <a:spcBef>
          <a:spcPct val="20000"/>
        </a:spcBef>
        <a:spcAft>
          <a:spcPct val="0"/>
        </a:spcAft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eb.uvic.ca/ling/resources/ipa/charts/IPAlab/IPAlab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548680"/>
            <a:ext cx="5184576" cy="1152128"/>
          </a:xfrm>
        </p:spPr>
        <p:txBody>
          <a:bodyPr>
            <a:no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中文信息处理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27784" y="2420888"/>
            <a:ext cx="5472608" cy="25922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solidFill>
                  <a:schemeClr val="tx1"/>
                </a:solidFill>
                <a:latin typeface="+mn-ea"/>
              </a:rPr>
              <a:t>第八讲</a:t>
            </a:r>
            <a:endParaRPr lang="en-US" altLang="zh-CN" sz="4400" b="1" dirty="0">
              <a:solidFill>
                <a:schemeClr val="tx1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chemeClr val="tx1"/>
                </a:solidFill>
                <a:latin typeface="+mn-ea"/>
              </a:rPr>
              <a:t>发音生理及语音分类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正面图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:\Users\Sun Shun\Desktop\近期\20121104160835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88345"/>
            <a:ext cx="3456384" cy="51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4"/>
          <p:cNvSpPr/>
          <p:nvPr/>
        </p:nvSpPr>
        <p:spPr>
          <a:xfrm rot="10800000" flipH="1" flipV="1">
            <a:off x="6804248" y="3333233"/>
            <a:ext cx="1512168" cy="576065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喉结</a:t>
            </a:r>
          </a:p>
        </p:txBody>
      </p:sp>
      <p:sp>
        <p:nvSpPr>
          <p:cNvPr id="6" name="圆角矩形标注 5"/>
          <p:cNvSpPr/>
          <p:nvPr/>
        </p:nvSpPr>
        <p:spPr>
          <a:xfrm rot="10800000" flipV="1">
            <a:off x="1187624" y="4473104"/>
            <a:ext cx="2016225" cy="577147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环状软骨</a:t>
            </a:r>
          </a:p>
        </p:txBody>
      </p:sp>
      <p:sp>
        <p:nvSpPr>
          <p:cNvPr id="7" name="圆角矩形标注 6"/>
          <p:cNvSpPr/>
          <p:nvPr/>
        </p:nvSpPr>
        <p:spPr>
          <a:xfrm rot="10800000" flipV="1">
            <a:off x="1187624" y="3393758"/>
            <a:ext cx="1872208" cy="576067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甲状软骨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侧面</a:t>
            </a:r>
          </a:p>
        </p:txBody>
      </p:sp>
      <p:pic>
        <p:nvPicPr>
          <p:cNvPr id="2050" name="Picture 2" descr="C:\Users\Sun Shun\Desktop\近期\20121104161448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96751"/>
            <a:ext cx="3293090" cy="49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4"/>
          <p:cNvSpPr/>
          <p:nvPr/>
        </p:nvSpPr>
        <p:spPr>
          <a:xfrm rot="10800000" flipV="1">
            <a:off x="153720" y="4397199"/>
            <a:ext cx="2495638" cy="576064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环状软骨</a:t>
            </a:r>
          </a:p>
        </p:txBody>
      </p:sp>
      <p:sp>
        <p:nvSpPr>
          <p:cNvPr id="6" name="圆角矩形标注 5"/>
          <p:cNvSpPr/>
          <p:nvPr/>
        </p:nvSpPr>
        <p:spPr>
          <a:xfrm rot="10800000" flipH="1" flipV="1">
            <a:off x="7888913" y="2389988"/>
            <a:ext cx="1147583" cy="546691"/>
          </a:xfrm>
          <a:prstGeom prst="wedgeRoundRectCallout">
            <a:avLst>
              <a:gd name="adj1" fmla="val -184561"/>
              <a:gd name="adj2" fmla="val 981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喉结</a:t>
            </a:r>
          </a:p>
        </p:txBody>
      </p:sp>
      <p:sp>
        <p:nvSpPr>
          <p:cNvPr id="7" name="圆角矩形标注 6"/>
          <p:cNvSpPr/>
          <p:nvPr/>
        </p:nvSpPr>
        <p:spPr>
          <a:xfrm rot="10800000" flipH="1" flipV="1">
            <a:off x="7308304" y="3749905"/>
            <a:ext cx="1728192" cy="461641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声带</a:t>
            </a:r>
          </a:p>
        </p:txBody>
      </p:sp>
      <p:sp>
        <p:nvSpPr>
          <p:cNvPr id="8" name="圆角矩形标注 7"/>
          <p:cNvSpPr/>
          <p:nvPr/>
        </p:nvSpPr>
        <p:spPr>
          <a:xfrm rot="10800000" flipV="1">
            <a:off x="151945" y="3635482"/>
            <a:ext cx="2534684" cy="576064"/>
          </a:xfrm>
          <a:prstGeom prst="wedgeRoundRectCallout">
            <a:avLst>
              <a:gd name="adj1" fmla="val -130518"/>
              <a:gd name="adj2" fmla="val -58437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杓状软骨</a:t>
            </a:r>
          </a:p>
        </p:txBody>
      </p:sp>
      <p:sp>
        <p:nvSpPr>
          <p:cNvPr id="9" name="圆角矩形标注 8"/>
          <p:cNvSpPr/>
          <p:nvPr/>
        </p:nvSpPr>
        <p:spPr>
          <a:xfrm rot="10800000" flipV="1">
            <a:off x="146570" y="2605104"/>
            <a:ext cx="2652938" cy="576065"/>
          </a:xfrm>
          <a:prstGeom prst="wedgeRoundRectCallout">
            <a:avLst>
              <a:gd name="adj1" fmla="val -177260"/>
              <a:gd name="adj2" fmla="val 7258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甲状软骨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正面图</a:t>
            </a:r>
          </a:p>
        </p:txBody>
      </p:sp>
      <p:pic>
        <p:nvPicPr>
          <p:cNvPr id="3074" name="Picture 2" descr="C:\Users\Sun Shun\Desktop\近期\20121104160514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68760"/>
            <a:ext cx="3816424" cy="476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4"/>
          <p:cNvSpPr/>
          <p:nvPr/>
        </p:nvSpPr>
        <p:spPr>
          <a:xfrm rot="10800000" flipV="1">
            <a:off x="327888" y="4397199"/>
            <a:ext cx="2495638" cy="576064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环状软骨</a:t>
            </a:r>
          </a:p>
        </p:txBody>
      </p:sp>
      <p:sp>
        <p:nvSpPr>
          <p:cNvPr id="6" name="圆角矩形标注 5"/>
          <p:cNvSpPr/>
          <p:nvPr/>
        </p:nvSpPr>
        <p:spPr>
          <a:xfrm rot="10800000" flipV="1">
            <a:off x="327889" y="2348880"/>
            <a:ext cx="2534684" cy="576064"/>
          </a:xfrm>
          <a:prstGeom prst="wedgeRoundRectCallout">
            <a:avLst>
              <a:gd name="adj1" fmla="val -130518"/>
              <a:gd name="adj2" fmla="val -58437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杓状软骨</a:t>
            </a:r>
          </a:p>
        </p:txBody>
      </p:sp>
      <p:sp>
        <p:nvSpPr>
          <p:cNvPr id="7" name="圆角矩形标注 6"/>
          <p:cNvSpPr/>
          <p:nvPr/>
        </p:nvSpPr>
        <p:spPr>
          <a:xfrm rot="10800000" flipH="1" flipV="1">
            <a:off x="7164288" y="2901135"/>
            <a:ext cx="1728192" cy="461641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声带突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786" y="1571612"/>
            <a:ext cx="2455112" cy="872076"/>
          </a:xfrm>
        </p:spPr>
        <p:txBody>
          <a:bodyPr/>
          <a:lstStyle/>
          <a:p>
            <a:r>
              <a:rPr lang="zh-CN" altLang="en-US" dirty="0"/>
              <a:t>纵切面</a:t>
            </a:r>
          </a:p>
        </p:txBody>
      </p:sp>
      <p:pic>
        <p:nvPicPr>
          <p:cNvPr id="4098" name="Picture 2" descr="C:\Users\Sun Shun\Desktop\近期\20121104162148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40768"/>
            <a:ext cx="420639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4"/>
          <p:cNvSpPr/>
          <p:nvPr/>
        </p:nvSpPr>
        <p:spPr>
          <a:xfrm rot="10800000" flipV="1">
            <a:off x="146570" y="4685231"/>
            <a:ext cx="2495638" cy="576064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环状软骨</a:t>
            </a:r>
          </a:p>
        </p:txBody>
      </p:sp>
      <p:sp>
        <p:nvSpPr>
          <p:cNvPr id="6" name="圆角矩形标注 5"/>
          <p:cNvSpPr/>
          <p:nvPr/>
        </p:nvSpPr>
        <p:spPr>
          <a:xfrm rot="10800000" flipH="1" flipV="1">
            <a:off x="7380447" y="3980442"/>
            <a:ext cx="1512033" cy="461642"/>
          </a:xfrm>
          <a:prstGeom prst="wedgeRoundRectCallout">
            <a:avLst>
              <a:gd name="adj1" fmla="val -154177"/>
              <a:gd name="adj2" fmla="val -798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声带</a:t>
            </a:r>
          </a:p>
        </p:txBody>
      </p:sp>
      <p:sp>
        <p:nvSpPr>
          <p:cNvPr id="7" name="圆角矩形标注 6"/>
          <p:cNvSpPr/>
          <p:nvPr/>
        </p:nvSpPr>
        <p:spPr>
          <a:xfrm rot="10800000" flipV="1">
            <a:off x="146570" y="2605104"/>
            <a:ext cx="2652938" cy="576065"/>
          </a:xfrm>
          <a:prstGeom prst="wedgeRoundRectCallout">
            <a:avLst>
              <a:gd name="adj1" fmla="val -122003"/>
              <a:gd name="adj2" fmla="val 7510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甲状软骨</a:t>
            </a:r>
          </a:p>
        </p:txBody>
      </p:sp>
      <p:sp>
        <p:nvSpPr>
          <p:cNvPr id="8" name="圆角矩形标注 7"/>
          <p:cNvSpPr/>
          <p:nvPr/>
        </p:nvSpPr>
        <p:spPr>
          <a:xfrm rot="10800000" flipH="1" flipV="1">
            <a:off x="7380447" y="1988840"/>
            <a:ext cx="1512033" cy="461642"/>
          </a:xfrm>
          <a:prstGeom prst="wedgeRoundRectCallout">
            <a:avLst>
              <a:gd name="adj1" fmla="val -154177"/>
              <a:gd name="adj2" fmla="val -798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会厌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10" y="1571612"/>
            <a:ext cx="2286016" cy="64294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横切面</a:t>
            </a:r>
          </a:p>
        </p:txBody>
      </p:sp>
      <p:pic>
        <p:nvPicPr>
          <p:cNvPr id="5122" name="Picture 2" descr="C:\Users\Sun Shun\Desktop\近期\20121104162439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0768"/>
            <a:ext cx="403353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4"/>
          <p:cNvSpPr/>
          <p:nvPr/>
        </p:nvSpPr>
        <p:spPr>
          <a:xfrm rot="10800000" flipV="1">
            <a:off x="146569" y="5085184"/>
            <a:ext cx="2495638" cy="576064"/>
          </a:xfrm>
          <a:prstGeom prst="wedgeRoundRectCallout">
            <a:avLst>
              <a:gd name="adj1" fmla="val -129863"/>
              <a:gd name="adj2" fmla="val -9371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环状软骨</a:t>
            </a:r>
          </a:p>
        </p:txBody>
      </p:sp>
      <p:sp>
        <p:nvSpPr>
          <p:cNvPr id="6" name="圆角矩形标注 5"/>
          <p:cNvSpPr/>
          <p:nvPr/>
        </p:nvSpPr>
        <p:spPr>
          <a:xfrm rot="10800000" flipV="1">
            <a:off x="146570" y="2317072"/>
            <a:ext cx="2652938" cy="576065"/>
          </a:xfrm>
          <a:prstGeom prst="wedgeRoundRectCallout">
            <a:avLst>
              <a:gd name="adj1" fmla="val -96836"/>
              <a:gd name="adj2" fmla="val 7258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甲状软骨</a:t>
            </a:r>
          </a:p>
        </p:txBody>
      </p:sp>
      <p:sp>
        <p:nvSpPr>
          <p:cNvPr id="7" name="圆角矩形标注 6"/>
          <p:cNvSpPr/>
          <p:nvPr/>
        </p:nvSpPr>
        <p:spPr>
          <a:xfrm rot="10800000" flipV="1">
            <a:off x="146569" y="3573016"/>
            <a:ext cx="2534684" cy="576064"/>
          </a:xfrm>
          <a:prstGeom prst="wedgeRoundRectCallout">
            <a:avLst>
              <a:gd name="adj1" fmla="val -112767"/>
              <a:gd name="adj2" fmla="val 6502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杓状软骨</a:t>
            </a:r>
          </a:p>
        </p:txBody>
      </p:sp>
      <p:sp>
        <p:nvSpPr>
          <p:cNvPr id="8" name="圆角矩形标注 7"/>
          <p:cNvSpPr/>
          <p:nvPr/>
        </p:nvSpPr>
        <p:spPr>
          <a:xfrm rot="10800000" flipH="1" flipV="1">
            <a:off x="6444208" y="3576544"/>
            <a:ext cx="1944216" cy="461642"/>
          </a:xfrm>
          <a:prstGeom prst="wedgeRoundRectCallout">
            <a:avLst>
              <a:gd name="adj1" fmla="val -131781"/>
              <a:gd name="adj2" fmla="val -9558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声带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喉头与声带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8794" y="2357429"/>
            <a:ext cx="5357850" cy="38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声带的振动周期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喉部与语音效果</a:t>
            </a:r>
            <a:endParaRPr lang="en-US" altLang="zh-CN" dirty="0"/>
          </a:p>
          <a:p>
            <a:pPr lvl="1"/>
            <a:r>
              <a:rPr lang="zh-CN" altLang="en-US" dirty="0"/>
              <a:t>声调、语调</a:t>
            </a:r>
            <a:endParaRPr lang="en-US" altLang="zh-CN" dirty="0"/>
          </a:p>
          <a:p>
            <a:pPr lvl="1"/>
            <a:r>
              <a:rPr lang="zh-CN" altLang="en-US" dirty="0"/>
              <a:t>清音与浊音</a:t>
            </a:r>
            <a:endParaRPr lang="en-US" altLang="zh-CN" dirty="0"/>
          </a:p>
          <a:p>
            <a:pPr lvl="1"/>
            <a:r>
              <a:rPr lang="zh-CN" altLang="en-US" dirty="0"/>
              <a:t>其他发声类型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调音腔体</a:t>
            </a:r>
          </a:p>
        </p:txBody>
      </p:sp>
      <p:pic>
        <p:nvPicPr>
          <p:cNvPr id="2050" name="Picture 2" descr="C:\Users\Sun Shun\Desktop\Snap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4606" y="1557338"/>
            <a:ext cx="4398025" cy="4679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556792"/>
            <a:ext cx="7670086" cy="25151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从喉部出来的气流，响度很小，音色也与我们最终听到的声音有很大不同。共鸣腔在这个过程中起到巨大的作用。</a:t>
            </a:r>
            <a:endParaRPr lang="en-US" altLang="zh-CN" sz="3200" dirty="0"/>
          </a:p>
        </p:txBody>
      </p:sp>
      <p:pic>
        <p:nvPicPr>
          <p:cNvPr id="1026" name="Picture 2" descr="C:\Users\lenovo\Desktop\timgRWHURF0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6" y="3286124"/>
            <a:ext cx="2561580" cy="3143272"/>
          </a:xfrm>
          <a:prstGeom prst="rect">
            <a:avLst/>
          </a:prstGeom>
          <a:noFill/>
        </p:spPr>
      </p:pic>
      <p:sp>
        <p:nvSpPr>
          <p:cNvPr id="5" name="内容占位符 2"/>
          <p:cNvSpPr txBox="1"/>
          <p:nvPr/>
        </p:nvSpPr>
        <p:spPr>
          <a:xfrm>
            <a:off x="1500166" y="3500438"/>
            <a:ext cx="4071966" cy="28575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我们可以把共鸣腔理解成不同的管道。气流通过不同管道时，会造成不同的声音效果。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 descr="C:\Users\Sun Shun\Desktop\EEC01E479A76FFFD359DE583F2C28C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40" y="3501008"/>
            <a:ext cx="4489753" cy="319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un Shun\Desktop\54n58PICtvy_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2745"/>
            <a:ext cx="4176464" cy="441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898E3-CAA7-45FD-A1CC-5733A60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30B44-E5B1-45A8-A382-FA512437A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7406AD-78A2-4338-94BB-30D675DEEE65}"/>
              </a:ext>
            </a:extLst>
          </p:cNvPr>
          <p:cNvSpPr/>
          <p:nvPr/>
        </p:nvSpPr>
        <p:spPr>
          <a:xfrm>
            <a:off x="395536" y="2132856"/>
            <a:ext cx="2519680" cy="16561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发音器官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897B0D-1D0F-4342-8474-7BA7EA16E6F4}"/>
              </a:ext>
            </a:extLst>
          </p:cNvPr>
          <p:cNvSpPr/>
          <p:nvPr/>
        </p:nvSpPr>
        <p:spPr>
          <a:xfrm>
            <a:off x="3419872" y="2132856"/>
            <a:ext cx="2519680" cy="165618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元音的发音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与分类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221D7D-AC8D-4A73-B199-1976AEBB1347}"/>
              </a:ext>
            </a:extLst>
          </p:cNvPr>
          <p:cNvSpPr/>
          <p:nvPr/>
        </p:nvSpPr>
        <p:spPr>
          <a:xfrm>
            <a:off x="6444208" y="2132856"/>
            <a:ext cx="2520280" cy="165618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辅音的发音与分类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CC38F2-608A-4102-A17B-844397E19346}"/>
              </a:ext>
            </a:extLst>
          </p:cNvPr>
          <p:cNvSpPr/>
          <p:nvPr/>
        </p:nvSpPr>
        <p:spPr>
          <a:xfrm>
            <a:off x="1655376" y="4149080"/>
            <a:ext cx="2520280" cy="16561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气流机制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1FBF2D-5FC7-4CAF-9169-44EF5260189A}"/>
              </a:ext>
            </a:extLst>
          </p:cNvPr>
          <p:cNvSpPr/>
          <p:nvPr/>
        </p:nvSpPr>
        <p:spPr>
          <a:xfrm>
            <a:off x="4896036" y="4149080"/>
            <a:ext cx="2520280" cy="165618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发声类型</a:t>
            </a:r>
          </a:p>
        </p:txBody>
      </p:sp>
    </p:spTree>
    <p:extLst>
      <p:ext uri="{BB962C8B-B14F-4D97-AF65-F5344CB8AC3E}">
        <p14:creationId xmlns:p14="http://schemas.microsoft.com/office/powerpoint/2010/main" val="3514668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8662" y="1428736"/>
            <a:ext cx="8035826" cy="883934"/>
          </a:xfrm>
        </p:spPr>
        <p:txBody>
          <a:bodyPr>
            <a:normAutofit fontScale="92500"/>
          </a:bodyPr>
          <a:lstStyle/>
          <a:p>
            <a:r>
              <a:rPr lang="zh-CN" altLang="en-US" sz="3600" dirty="0"/>
              <a:t>大千世界，无一不是滤波器（共鸣腔）。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共振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232" y="2071677"/>
            <a:ext cx="5143536" cy="4363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Sun Shun\Desktop\004jWVzSzy6HKk0VkVwf6&amp;6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705545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调音的具体器官</a:t>
            </a:r>
            <a:endParaRPr lang="en-US" altLang="zh-CN" dirty="0"/>
          </a:p>
          <a:p>
            <a:r>
              <a:rPr lang="zh-CN" altLang="en-US" dirty="0"/>
              <a:t>共鸣腔与语音效果</a:t>
            </a:r>
            <a:endParaRPr lang="en-US" altLang="zh-CN" dirty="0"/>
          </a:p>
          <a:p>
            <a:pPr lvl="1"/>
            <a:r>
              <a:rPr lang="zh-CN" altLang="en-US" dirty="0"/>
              <a:t>所有的元音和辅音都需要借助共鸣腔的帮助。</a:t>
            </a:r>
            <a:endParaRPr lang="en-US" altLang="zh-CN" dirty="0"/>
          </a:p>
          <a:p>
            <a:pPr lvl="1"/>
            <a:r>
              <a:rPr lang="zh-CN" altLang="en-US" dirty="0"/>
              <a:t>人类能发出的音比动物多得多。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00430" y="2786058"/>
            <a:ext cx="2519680" cy="165618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元音发音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与分类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ü</a:t>
            </a:r>
            <a:r>
              <a:rPr lang="zh-CN" altLang="en-US" dirty="0"/>
              <a:t>的区别</a:t>
            </a:r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的区别</a:t>
            </a:r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ü</a:t>
            </a:r>
            <a:r>
              <a:rPr lang="zh-CN" altLang="en-US" dirty="0"/>
              <a:t>的区别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舌位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8A9A152-05DB-4DC0-AD47-740023E1C5BE}"/>
              </a:ext>
            </a:extLst>
          </p:cNvPr>
          <p:cNvSpPr txBox="1"/>
          <p:nvPr/>
        </p:nvSpPr>
        <p:spPr>
          <a:xfrm>
            <a:off x="827584" y="2984982"/>
            <a:ext cx="432000" cy="1446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高低维度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5C5F1F9-ADB1-4C97-8DF4-062D2FD0F19A}"/>
              </a:ext>
            </a:extLst>
          </p:cNvPr>
          <p:cNvSpPr txBox="1"/>
          <p:nvPr/>
        </p:nvSpPr>
        <p:spPr>
          <a:xfrm>
            <a:off x="3970856" y="1484784"/>
            <a:ext cx="2286016" cy="430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前后维度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6C4FEE03-F403-4508-9454-599CA9214F28}"/>
              </a:ext>
            </a:extLst>
          </p:cNvPr>
          <p:cNvSpPr txBox="1"/>
          <p:nvPr/>
        </p:nvSpPr>
        <p:spPr>
          <a:xfrm>
            <a:off x="1256212" y="2488867"/>
            <a:ext cx="1357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Close</a:t>
            </a:r>
          </a:p>
          <a:p>
            <a:pPr algn="r"/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高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Close-mid</a:t>
            </a:r>
          </a:p>
          <a:p>
            <a:pPr algn="r"/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半高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Open-mid</a:t>
            </a:r>
          </a:p>
          <a:p>
            <a:pPr algn="r"/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半低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Open</a:t>
            </a:r>
          </a:p>
          <a:p>
            <a:pPr algn="r"/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低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7C41E38A-5A57-4E5E-9C23-153A0729533A}"/>
              </a:ext>
            </a:extLst>
          </p:cNvPr>
          <p:cNvSpPr txBox="1"/>
          <p:nvPr/>
        </p:nvSpPr>
        <p:spPr>
          <a:xfrm>
            <a:off x="2613534" y="1984850"/>
            <a:ext cx="49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Front                   Central                      Back</a:t>
            </a:r>
          </a:p>
          <a:p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前                          央                            后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8C35C0D6-FCD2-4EEA-B91B-6374F45DD7DD}"/>
              </a:ext>
            </a:extLst>
          </p:cNvPr>
          <p:cNvSpPr txBox="1"/>
          <p:nvPr/>
        </p:nvSpPr>
        <p:spPr>
          <a:xfrm>
            <a:off x="2684972" y="2673533"/>
            <a:ext cx="7143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i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 e</a:t>
            </a: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ɛ</a:t>
            </a: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41550344-08BF-4566-86AF-2A8525D98DB9}"/>
              </a:ext>
            </a:extLst>
          </p:cNvPr>
          <p:cNvSpPr txBox="1"/>
          <p:nvPr/>
        </p:nvSpPr>
        <p:spPr>
          <a:xfrm>
            <a:off x="6542624" y="2673533"/>
            <a:ext cx="9286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u   </a:t>
            </a: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      o</a:t>
            </a: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    ɔ</a:t>
            </a:r>
          </a:p>
          <a:p>
            <a:endParaRPr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ɑ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19BEC87D-F2E9-430E-BDC4-A18DFCF8449D}"/>
              </a:ext>
            </a:extLst>
          </p:cNvPr>
          <p:cNvGrpSpPr/>
          <p:nvPr/>
        </p:nvGrpSpPr>
        <p:grpSpPr>
          <a:xfrm>
            <a:off x="2970724" y="3056420"/>
            <a:ext cx="4071966" cy="2216166"/>
            <a:chOff x="2714612" y="3214686"/>
            <a:chExt cx="4071966" cy="2216166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4BEBB4E-7A89-45A7-8AA5-7C186F9A6973}"/>
                </a:ext>
              </a:extLst>
            </p:cNvPr>
            <p:cNvCxnSpPr/>
            <p:nvPr/>
          </p:nvCxnSpPr>
          <p:spPr>
            <a:xfrm rot="16200000" flipH="1">
              <a:off x="1785918" y="4143380"/>
              <a:ext cx="2214578" cy="357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4C6DCF5-C61B-4676-9C30-47FD3BD8D565}"/>
                </a:ext>
              </a:extLst>
            </p:cNvPr>
            <p:cNvCxnSpPr/>
            <p:nvPr/>
          </p:nvCxnSpPr>
          <p:spPr>
            <a:xfrm rot="5400000">
              <a:off x="5678495" y="4321975"/>
              <a:ext cx="2215372" cy="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74A4D24-6767-46A8-8312-29AD9CC0FF66}"/>
                </a:ext>
              </a:extLst>
            </p:cNvPr>
            <p:cNvCxnSpPr/>
            <p:nvPr/>
          </p:nvCxnSpPr>
          <p:spPr>
            <a:xfrm rot="10800000">
              <a:off x="3071802" y="5429264"/>
              <a:ext cx="37147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3CF8EFC-2F29-42FE-BD78-14ADC9C1E391}"/>
                </a:ext>
              </a:extLst>
            </p:cNvPr>
            <p:cNvCxnSpPr/>
            <p:nvPr/>
          </p:nvCxnSpPr>
          <p:spPr>
            <a:xfrm>
              <a:off x="2714612" y="3214686"/>
              <a:ext cx="40719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29">
            <a:extLst>
              <a:ext uri="{FF2B5EF4-FFF2-40B4-BE49-F238E27FC236}">
                <a16:creationId xmlns:a16="http://schemas.microsoft.com/office/drawing/2014/main" id="{5A127C8E-07D8-483E-A874-4486FD315BB5}"/>
              </a:ext>
            </a:extLst>
          </p:cNvPr>
          <p:cNvSpPr txBox="1"/>
          <p:nvPr/>
        </p:nvSpPr>
        <p:spPr>
          <a:xfrm>
            <a:off x="4613798" y="2699230"/>
            <a:ext cx="92869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ɨ   ʉ</a:t>
            </a:r>
          </a:p>
          <a:p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ə</a:t>
            </a:r>
          </a:p>
          <a:p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ɐ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46">
            <a:extLst>
              <a:ext uri="{FF2B5EF4-FFF2-40B4-BE49-F238E27FC236}">
                <a16:creationId xmlns:a16="http://schemas.microsoft.com/office/drawing/2014/main" id="{A3F01D59-0D99-471D-B153-DEEDC7A4F24C}"/>
              </a:ext>
            </a:extLst>
          </p:cNvPr>
          <p:cNvGrpSpPr/>
          <p:nvPr/>
        </p:nvGrpSpPr>
        <p:grpSpPr>
          <a:xfrm>
            <a:off x="3113600" y="3127858"/>
            <a:ext cx="3929090" cy="2071702"/>
            <a:chOff x="2857488" y="3286124"/>
            <a:chExt cx="3929090" cy="2071702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2320FE8-0D70-408F-AB5C-9C8917CD17E9}"/>
                </a:ext>
              </a:extLst>
            </p:cNvPr>
            <p:cNvCxnSpPr/>
            <p:nvPr/>
          </p:nvCxnSpPr>
          <p:spPr>
            <a:xfrm>
              <a:off x="2857488" y="3929066"/>
              <a:ext cx="392909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83E1F1C-5B92-4F6D-939A-604632ED4B28}"/>
                </a:ext>
              </a:extLst>
            </p:cNvPr>
            <p:cNvCxnSpPr/>
            <p:nvPr/>
          </p:nvCxnSpPr>
          <p:spPr>
            <a:xfrm>
              <a:off x="3000364" y="4714884"/>
              <a:ext cx="3786214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C42C5EE-4F14-4400-A195-D055F3BBAADF}"/>
                </a:ext>
              </a:extLst>
            </p:cNvPr>
            <p:cNvCxnSpPr/>
            <p:nvPr/>
          </p:nvCxnSpPr>
          <p:spPr>
            <a:xfrm rot="16200000" flipH="1">
              <a:off x="3643306" y="4286256"/>
              <a:ext cx="2071702" cy="714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47">
            <a:extLst>
              <a:ext uri="{FF2B5EF4-FFF2-40B4-BE49-F238E27FC236}">
                <a16:creationId xmlns:a16="http://schemas.microsoft.com/office/drawing/2014/main" id="{A74F59FF-A9DA-49E3-B778-8182A13CD100}"/>
              </a:ext>
            </a:extLst>
          </p:cNvPr>
          <p:cNvSpPr txBox="1"/>
          <p:nvPr/>
        </p:nvSpPr>
        <p:spPr>
          <a:xfrm>
            <a:off x="2970724" y="469949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IPAPANNEW" panose="02000500070000020004"/>
                <a:ea typeface="IPAPANNEW" panose="02000500070000020004"/>
              </a:rPr>
              <a:t>æ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id="{8D6402B7-04D0-465B-B04D-9BA7900E44AC}"/>
              </a:ext>
            </a:extLst>
          </p:cNvPr>
          <p:cNvSpPr txBox="1"/>
          <p:nvPr/>
        </p:nvSpPr>
        <p:spPr>
          <a:xfrm>
            <a:off x="6614062" y="309482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ʊ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377A02F-78DD-49EC-999F-5C3A421185C8}"/>
              </a:ext>
            </a:extLst>
          </p:cNvPr>
          <p:cNvSpPr txBox="1"/>
          <p:nvPr/>
        </p:nvSpPr>
        <p:spPr>
          <a:xfrm>
            <a:off x="7872980" y="2308015"/>
            <a:ext cx="553998" cy="264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标红部分为基本元音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/>
      <p:bldP spid="28" grpId="0"/>
      <p:bldP spid="35" grpId="0"/>
      <p:bldP spid="40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唇形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91B39F2D-C5C2-4176-A9FC-2196A8E25258}"/>
              </a:ext>
            </a:extLst>
          </p:cNvPr>
          <p:cNvSpPr txBox="1"/>
          <p:nvPr/>
        </p:nvSpPr>
        <p:spPr>
          <a:xfrm>
            <a:off x="811660" y="2191010"/>
            <a:ext cx="24288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                y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                  ø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                  œ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ɶ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D0A1DB55-E0B1-44DC-87C6-B85E2DE731B3}"/>
              </a:ext>
            </a:extLst>
          </p:cNvPr>
          <p:cNvSpPr txBox="1"/>
          <p:nvPr/>
        </p:nvSpPr>
        <p:spPr>
          <a:xfrm>
            <a:off x="5826758" y="2191011"/>
            <a:ext cx="15716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ɯ   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rPr>
              <a:t>ɤ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ʌ</a:t>
            </a:r>
          </a:p>
          <a:p>
            <a:endParaRPr lang="en-US" altLang="zh-CN" sz="3000" dirty="0">
              <a:solidFill>
                <a:prstClr val="black"/>
              </a:solidFill>
              <a:latin typeface="Times New Roman" panose="02020603050405020304" pitchFamily="18" charset="0"/>
              <a:ea typeface="IPAPANNEW" panose="02000500070000020004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    ɒ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组合 34">
            <a:extLst>
              <a:ext uri="{FF2B5EF4-FFF2-40B4-BE49-F238E27FC236}">
                <a16:creationId xmlns:a16="http://schemas.microsoft.com/office/drawing/2014/main" id="{7A8C1B65-F7F1-47FD-959D-6E207B437A9E}"/>
              </a:ext>
            </a:extLst>
          </p:cNvPr>
          <p:cNvGrpSpPr/>
          <p:nvPr/>
        </p:nvGrpSpPr>
        <p:grpSpPr>
          <a:xfrm>
            <a:off x="1811792" y="2191011"/>
            <a:ext cx="4881630" cy="2966181"/>
            <a:chOff x="2143108" y="2248769"/>
            <a:chExt cx="4881630" cy="2966181"/>
          </a:xfrm>
        </p:grpSpPr>
        <p:sp>
          <p:nvSpPr>
            <p:cNvPr id="47" name="TextBox 6">
              <a:extLst>
                <a:ext uri="{FF2B5EF4-FFF2-40B4-BE49-F238E27FC236}">
                  <a16:creationId xmlns:a16="http://schemas.microsoft.com/office/drawing/2014/main" id="{BC99C9D8-32BF-4415-BEE0-DA157BD2402C}"/>
                </a:ext>
              </a:extLst>
            </p:cNvPr>
            <p:cNvSpPr txBox="1"/>
            <p:nvPr/>
          </p:nvSpPr>
          <p:spPr>
            <a:xfrm>
              <a:off x="6096044" y="2248769"/>
              <a:ext cx="92869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IPAPANNEW" panose="02000500070000020004" pitchFamily="2" charset="0"/>
                  <a:cs typeface="Times New Roman" panose="02020603050405020304" pitchFamily="18" charset="0"/>
                </a:rPr>
                <a:t> 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IPAPANNEW" panose="02000500070000020004" pitchFamily="2" charset="0"/>
                  <a:cs typeface="Times New Roman" panose="02020603050405020304" pitchFamily="18" charset="0"/>
                </a:rPr>
                <a:t>u   </a:t>
              </a:r>
            </a:p>
            <a:p>
              <a:endPara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IPAPANNEW" panose="02000500070000020004" pitchFamily="2" charset="0"/>
                  <a:cs typeface="Times New Roman" panose="02020603050405020304" pitchFamily="18" charset="0"/>
                </a:rPr>
                <a:t>      o</a:t>
              </a:r>
            </a:p>
            <a:p>
              <a:endPara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IPAPANNEW" panose="02000500070000020004"/>
                  <a:cs typeface="Times New Roman" panose="02020603050405020304" pitchFamily="18" charset="0"/>
                </a:rPr>
                <a:t>      ɔ</a:t>
              </a:r>
            </a:p>
            <a:p>
              <a:endPara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IPAPANNEW" panose="02000500070000020004" pitchFamily="2" charset="0"/>
                <a:cs typeface="Times New Roman" panose="02020603050405020304" pitchFamily="18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IPAPANNEW" panose="02000500070000020004"/>
                  <a:cs typeface="Times New Roman" panose="02020603050405020304" pitchFamily="18" charset="0"/>
                </a:rPr>
                <a:t> ɑ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5">
              <a:extLst>
                <a:ext uri="{FF2B5EF4-FFF2-40B4-BE49-F238E27FC236}">
                  <a16:creationId xmlns:a16="http://schemas.microsoft.com/office/drawing/2014/main" id="{3042A48A-C2C4-487B-9724-5B5DE0BB2CC3}"/>
                </a:ext>
              </a:extLst>
            </p:cNvPr>
            <p:cNvSpPr txBox="1"/>
            <p:nvPr/>
          </p:nvSpPr>
          <p:spPr>
            <a:xfrm>
              <a:off x="2143108" y="2260295"/>
              <a:ext cx="71438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F0000"/>
                  </a:solidFill>
                  <a:latin typeface="IPAPANNEW" panose="02000500070000020004" pitchFamily="2" charset="0"/>
                  <a:ea typeface="IPAPANNEW" panose="02000500070000020004" pitchFamily="2" charset="0"/>
                </a:rPr>
                <a:t>i</a:t>
              </a:r>
              <a:endParaRPr lang="en-US" altLang="zh-CN" sz="2400" b="1" dirty="0">
                <a:solidFill>
                  <a:srgbClr val="FF0000"/>
                </a:solidFill>
                <a:latin typeface="IPAPANNEW" panose="02000500070000020004" pitchFamily="2" charset="0"/>
                <a:ea typeface="IPAPANNEW" panose="02000500070000020004" pitchFamily="2" charset="0"/>
              </a:endParaRPr>
            </a:p>
            <a:p>
              <a:endParaRPr lang="en-US" altLang="zh-CN" sz="3000" b="1" dirty="0">
                <a:solidFill>
                  <a:srgbClr val="FF0000"/>
                </a:solidFill>
                <a:latin typeface="IPAPANNEW" panose="02000500070000020004" pitchFamily="2" charset="0"/>
                <a:ea typeface="IPAPANNEW" panose="02000500070000020004" pitchFamily="2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IPAPANNEW" panose="02000500070000020004" pitchFamily="2" charset="0"/>
                  <a:ea typeface="IPAPANNEW" panose="02000500070000020004" pitchFamily="2" charset="0"/>
                </a:rPr>
                <a:t> e</a:t>
              </a:r>
            </a:p>
            <a:p>
              <a:endParaRPr lang="en-US" altLang="zh-CN" sz="3000" b="1" dirty="0">
                <a:solidFill>
                  <a:srgbClr val="FF0000"/>
                </a:solidFill>
                <a:latin typeface="IPAPANNEW" panose="02000500070000020004" pitchFamily="2" charset="0"/>
                <a:ea typeface="IPAPANNEW" panose="02000500070000020004" pitchFamily="2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IPAPANNEW" panose="02000500070000020004"/>
                  <a:ea typeface="IPAPANNEW" panose="02000500070000020004"/>
                </a:rPr>
                <a:t>  ɛ</a:t>
              </a:r>
            </a:p>
            <a:p>
              <a:endParaRPr lang="en-US" altLang="zh-CN" sz="3000" b="1" dirty="0">
                <a:solidFill>
                  <a:srgbClr val="FF0000"/>
                </a:solidFill>
                <a:latin typeface="IPAPANNEW" panose="02000500070000020004" pitchFamily="2" charset="0"/>
                <a:ea typeface="IPAPANNEW" panose="02000500070000020004" pitchFamily="2" charset="0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IPAPANNEW" panose="02000500070000020004" pitchFamily="2" charset="0"/>
                </a:rPr>
                <a:t>    a</a:t>
              </a:r>
              <a:endParaRPr lang="zh-CN" altLang="en-US" sz="2400" b="1" dirty="0">
                <a:solidFill>
                  <a:srgbClr val="FF0000"/>
                </a:solidFill>
                <a:latin typeface="IPAPANNEW" panose="02000500070000020004" pitchFamily="2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EFC633-EF8A-474E-9195-3D30098687A7}"/>
                </a:ext>
              </a:extLst>
            </p:cNvPr>
            <p:cNvGrpSpPr/>
            <p:nvPr/>
          </p:nvGrpSpPr>
          <p:grpSpPr>
            <a:xfrm>
              <a:off x="2428860" y="2643182"/>
              <a:ext cx="4071966" cy="2216166"/>
              <a:chOff x="2714612" y="3214686"/>
              <a:chExt cx="4071966" cy="2216166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31B15C07-5180-4802-830F-50E64A05D2E9}"/>
                  </a:ext>
                </a:extLst>
              </p:cNvPr>
              <p:cNvCxnSpPr/>
              <p:nvPr/>
            </p:nvCxnSpPr>
            <p:spPr>
              <a:xfrm rot="16200000" flipH="1">
                <a:off x="1785918" y="4143380"/>
                <a:ext cx="2214578" cy="357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32FD1C7-788E-48A5-A3B2-FFAE811AFF79}"/>
                  </a:ext>
                </a:extLst>
              </p:cNvPr>
              <p:cNvCxnSpPr/>
              <p:nvPr/>
            </p:nvCxnSpPr>
            <p:spPr>
              <a:xfrm rot="5400000">
                <a:off x="5678495" y="4321975"/>
                <a:ext cx="2215372" cy="7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CBFBDE8C-0AFF-4D17-AF92-7029BC796A1D}"/>
                  </a:ext>
                </a:extLst>
              </p:cNvPr>
              <p:cNvCxnSpPr/>
              <p:nvPr/>
            </p:nvCxnSpPr>
            <p:spPr>
              <a:xfrm rot="10800000">
                <a:off x="3071802" y="5429264"/>
                <a:ext cx="37147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DC07DF64-87D0-4210-AC9D-9068B5D5FBF6}"/>
                  </a:ext>
                </a:extLst>
              </p:cNvPr>
              <p:cNvCxnSpPr/>
              <p:nvPr/>
            </p:nvCxnSpPr>
            <p:spPr>
              <a:xfrm>
                <a:off x="2714612" y="3214686"/>
                <a:ext cx="407196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26">
              <a:extLst>
                <a:ext uri="{FF2B5EF4-FFF2-40B4-BE49-F238E27FC236}">
                  <a16:creationId xmlns:a16="http://schemas.microsoft.com/office/drawing/2014/main" id="{7F53B2BB-1FF0-4714-91B7-955FA9F81A1F}"/>
                </a:ext>
              </a:extLst>
            </p:cNvPr>
            <p:cNvGrpSpPr/>
            <p:nvPr/>
          </p:nvGrpSpPr>
          <p:grpSpPr>
            <a:xfrm>
              <a:off x="2857488" y="2714620"/>
              <a:ext cx="3429024" cy="2071702"/>
              <a:chOff x="2786050" y="2714620"/>
              <a:chExt cx="3429024" cy="2071702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689E797-10A9-4104-9A64-00C1F5A32A2E}"/>
                  </a:ext>
                </a:extLst>
              </p:cNvPr>
              <p:cNvCxnSpPr/>
              <p:nvPr/>
            </p:nvCxnSpPr>
            <p:spPr>
              <a:xfrm>
                <a:off x="2786050" y="3357562"/>
                <a:ext cx="3429024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3AC7A88-0F57-4027-ABDC-B080C6038680}"/>
                  </a:ext>
                </a:extLst>
              </p:cNvPr>
              <p:cNvCxnSpPr/>
              <p:nvPr/>
            </p:nvCxnSpPr>
            <p:spPr>
              <a:xfrm>
                <a:off x="3000364" y="4143380"/>
                <a:ext cx="3143272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E2B0B06-75CF-41B4-830D-62BC8D06CBCC}"/>
                  </a:ext>
                </a:extLst>
              </p:cNvPr>
              <p:cNvCxnSpPr/>
              <p:nvPr/>
            </p:nvCxnSpPr>
            <p:spPr>
              <a:xfrm rot="16200000" flipH="1">
                <a:off x="3286116" y="3714752"/>
                <a:ext cx="2071702" cy="7143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27">
              <a:extLst>
                <a:ext uri="{FF2B5EF4-FFF2-40B4-BE49-F238E27FC236}">
                  <a16:creationId xmlns:a16="http://schemas.microsoft.com/office/drawing/2014/main" id="{60BD65A9-40AA-48A6-A3A6-B93D3252F89A}"/>
                </a:ext>
              </a:extLst>
            </p:cNvPr>
            <p:cNvSpPr txBox="1"/>
            <p:nvPr/>
          </p:nvSpPr>
          <p:spPr>
            <a:xfrm>
              <a:off x="4071934" y="2273566"/>
              <a:ext cx="5000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IPAPANNEW" panose="02000500070000020004"/>
                  <a:cs typeface="Times New Roman" panose="02020603050405020304" pitchFamily="18" charset="0"/>
                </a:rPr>
                <a:t>ɨ </a:t>
              </a:r>
              <a:r>
                <a:rPr lang="en-US" altLang="zh-CN" sz="2400" dirty="0">
                  <a:solidFill>
                    <a:prstClr val="black"/>
                  </a:solidFill>
                  <a:latin typeface="IPAPANNEW" panose="02000500070000020004"/>
                  <a:ea typeface="IPAPANNEW" panose="02000500070000020004"/>
                </a:rPr>
                <a:t>  </a:t>
              </a:r>
            </a:p>
            <a:p>
              <a:endParaRPr lang="en-US" altLang="zh-CN" sz="2400" dirty="0">
                <a:solidFill>
                  <a:prstClr val="black"/>
                </a:solidFill>
                <a:latin typeface="IPAPANNEW" panose="02000500070000020004"/>
                <a:ea typeface="IPAPANNEW" panose="02000500070000020004"/>
              </a:endParaRPr>
            </a:p>
            <a:p>
              <a:endParaRPr lang="en-US" altLang="zh-CN" sz="2400" dirty="0">
                <a:solidFill>
                  <a:prstClr val="black"/>
                </a:solidFill>
                <a:latin typeface="IPAPANNEW" panose="02000500070000020004"/>
                <a:ea typeface="IPAPANNEW" panose="02000500070000020004"/>
              </a:endParaRPr>
            </a:p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59" name="TextBox 28">
            <a:extLst>
              <a:ext uri="{FF2B5EF4-FFF2-40B4-BE49-F238E27FC236}">
                <a16:creationId xmlns:a16="http://schemas.microsoft.com/office/drawing/2014/main" id="{898BAE42-7008-4D26-B01D-1FBE22688FDC}"/>
              </a:ext>
            </a:extLst>
          </p:cNvPr>
          <p:cNvSpPr txBox="1"/>
          <p:nvPr/>
        </p:nvSpPr>
        <p:spPr>
          <a:xfrm>
            <a:off x="1097412" y="1656731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不圆唇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|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圆唇          不圆唇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|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圆唇               不圆唇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|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圆唇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Unrounded  Rounded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0" name="TextBox 21">
            <a:extLst>
              <a:ext uri="{FF2B5EF4-FFF2-40B4-BE49-F238E27FC236}">
                <a16:creationId xmlns:a16="http://schemas.microsoft.com/office/drawing/2014/main" id="{3E597737-FF2B-4A3F-9223-3B3A1407705B}"/>
              </a:ext>
            </a:extLst>
          </p:cNvPr>
          <p:cNvSpPr txBox="1"/>
          <p:nvPr/>
        </p:nvSpPr>
        <p:spPr>
          <a:xfrm>
            <a:off x="4097808" y="2205664"/>
            <a:ext cx="571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IPAPANNEW" panose="02000500070000020004"/>
                <a:cs typeface="Times New Roman" panose="02020603050405020304" pitchFamily="18" charset="0"/>
              </a:rPr>
              <a:t>ʉ</a:t>
            </a:r>
          </a:p>
          <a:p>
            <a:endParaRPr lang="en-US" altLang="zh-CN" sz="2400" dirty="0">
              <a:solidFill>
                <a:prstClr val="black"/>
              </a:solidFill>
              <a:latin typeface="IPAPANNEW" panose="02000500070000020004"/>
              <a:ea typeface="IPAPANNEW" panose="02000500070000020004"/>
            </a:endParaRPr>
          </a:p>
          <a:p>
            <a:endParaRPr lang="en-US" altLang="zh-CN" sz="2400" dirty="0">
              <a:solidFill>
                <a:prstClr val="black"/>
              </a:solidFill>
              <a:latin typeface="IPAPANNEW" panose="02000500070000020004"/>
              <a:ea typeface="IPAPANNEW" panose="02000500070000020004"/>
            </a:endParaRPr>
          </a:p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402A6C5-D2E1-4771-B23B-71B9803DC39C}"/>
              </a:ext>
            </a:extLst>
          </p:cNvPr>
          <p:cNvSpPr txBox="1"/>
          <p:nvPr/>
        </p:nvSpPr>
        <p:spPr>
          <a:xfrm>
            <a:off x="7186354" y="2290205"/>
            <a:ext cx="553998" cy="264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标红部分为基本元音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C:\Users\Sun Shun\Desktop\Sna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6264696" cy="48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复合元音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u="sng" dirty="0">
                <a:hlinkClick r:id="rId2"/>
              </a:rPr>
              <a:t>http://web.uvic.ca/ling/resources/ipa/charts/IPAlab/IPAlab.htm</a:t>
            </a:r>
            <a:endParaRPr lang="en-US" altLang="zh-CN" dirty="0"/>
          </a:p>
          <a:p>
            <a:r>
              <a:rPr lang="zh-CN" altLang="en-US" dirty="0"/>
              <a:t>复合元音</a:t>
            </a:r>
            <a:endParaRPr lang="en-US" altLang="zh-CN" dirty="0"/>
          </a:p>
          <a:p>
            <a:pPr lvl="1"/>
            <a:r>
              <a:rPr lang="zh-CN" altLang="en-US" dirty="0"/>
              <a:t>单元音：口型不动、舌头不动、下巴不动。</a:t>
            </a:r>
            <a:endParaRPr lang="en-US" altLang="zh-CN" dirty="0"/>
          </a:p>
          <a:p>
            <a:pPr lvl="1"/>
            <a:r>
              <a:rPr lang="zh-CN" altLang="en-US" dirty="0"/>
              <a:t>复合元音：其中一个动，或者多个动。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28992" y="3071810"/>
            <a:ext cx="2520280" cy="165618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辅音的发音与分类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29977" y="2670448"/>
            <a:ext cx="2519680" cy="16561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发音器官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元音与辅音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537854"/>
              </p:ext>
            </p:extLst>
          </p:nvPr>
        </p:nvGraphicFramePr>
        <p:xfrm>
          <a:off x="1258888" y="1557338"/>
          <a:ext cx="7129645" cy="23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3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412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气流是否受到阻碍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发音器官是否均衡紧张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呼出的气流强弱</a:t>
                      </a:r>
                    </a:p>
                  </a:txBody>
                  <a:tcPr marL="135129" marR="1351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元音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否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是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小</a:t>
                      </a:r>
                    </a:p>
                  </a:txBody>
                  <a:tcPr marL="135129" marR="1351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辅音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是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否</a:t>
                      </a:r>
                    </a:p>
                  </a:txBody>
                  <a:tcPr marL="135129" marR="135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大</a:t>
                      </a:r>
                    </a:p>
                  </a:txBody>
                  <a:tcPr marL="135129" marR="1351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辅音的描写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4" name="Picture 2" descr="C:\Users\Sun Shun\Desktop\R201107042.015.6[08d4b837c15e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89138"/>
            <a:ext cx="8494713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辅音的描写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发音部位</a:t>
            </a:r>
          </a:p>
        </p:txBody>
      </p:sp>
      <p:pic>
        <p:nvPicPr>
          <p:cNvPr id="11268" name="Picture 2" descr="C:\Users\Sun Shun\Desktop\Sna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2357430"/>
            <a:ext cx="67119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3050" y="1758950"/>
            <a:ext cx="2951163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Bilabials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双唇音</a:t>
            </a:r>
          </a:p>
        </p:txBody>
      </p:sp>
      <p:sp>
        <p:nvSpPr>
          <p:cNvPr id="8" name="矩形 7"/>
          <p:cNvSpPr/>
          <p:nvPr/>
        </p:nvSpPr>
        <p:spPr>
          <a:xfrm>
            <a:off x="1557338" y="4000500"/>
            <a:ext cx="2951162" cy="5048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舌尖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龈前音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3050" y="2506663"/>
            <a:ext cx="2951163" cy="5032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Labiodentals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唇齿音</a:t>
            </a:r>
          </a:p>
        </p:txBody>
      </p:sp>
      <p:sp>
        <p:nvSpPr>
          <p:cNvPr id="22" name="矩形 21"/>
          <p:cNvSpPr/>
          <p:nvPr/>
        </p:nvSpPr>
        <p:spPr>
          <a:xfrm>
            <a:off x="1557338" y="3254375"/>
            <a:ext cx="2951162" cy="5032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Dentals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舌尖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齿间音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57338" y="4748213"/>
            <a:ext cx="2951162" cy="5032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龈后音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5813" y="1765300"/>
            <a:ext cx="2857500" cy="5540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[p] [p</a:t>
            </a:r>
            <a:r>
              <a:rPr lang="en-US" altLang="zh-CN" sz="2000" baseline="30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] [b] [m]       </a:t>
            </a:r>
            <a:endParaRPr lang="zh-CN" altLang="en-US" sz="2000" dirty="0">
              <a:solidFill>
                <a:prstClr val="black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95813" y="2500313"/>
            <a:ext cx="2857500" cy="55403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[f]  [v]        </a:t>
            </a:r>
            <a:endParaRPr lang="zh-CN" altLang="en-US" sz="2000" dirty="0">
              <a:solidFill>
                <a:prstClr val="black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95813" y="3236913"/>
            <a:ext cx="2857500" cy="554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[θ] [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ð]        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95813" y="3973513"/>
            <a:ext cx="2857500" cy="5540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[t] [</a:t>
            </a:r>
            <a:r>
              <a:rPr lang="en-US" altLang="zh-CN" sz="2000" dirty="0" err="1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t</a:t>
            </a:r>
            <a:r>
              <a:rPr lang="en-US" altLang="zh-CN" sz="2000" baseline="30000" dirty="0" err="1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] [d] [n] [s] [z] [l] </a:t>
            </a:r>
            <a:endParaRPr lang="zh-CN" altLang="en-US" sz="2000" dirty="0">
              <a:solidFill>
                <a:prstClr val="black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2299" name="TextBox 35"/>
          <p:cNvSpPr txBox="1">
            <a:spLocks noChangeArrowheads="1"/>
          </p:cNvSpPr>
          <p:nvPr/>
        </p:nvSpPr>
        <p:spPr bwMode="auto">
          <a:xfrm>
            <a:off x="4595813" y="4708525"/>
            <a:ext cx="2857500" cy="554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[ʃ] [</a:t>
            </a:r>
            <a:r>
              <a:rPr lang="az-Cyrl-AZ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ӡ] [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ʧ] [ʤ]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23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发音部位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538288" y="5495925"/>
            <a:ext cx="2952750" cy="503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</a:rPr>
              <a:t>Retroflex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卷舌音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9938" y="5445125"/>
            <a:ext cx="2857500" cy="5540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[ʈ] [ʈ</a:t>
            </a:r>
            <a:r>
              <a:rPr lang="en-US" altLang="zh-CN" sz="2000" baseline="30000">
                <a:solidFill>
                  <a:srgbClr val="000000"/>
                </a:solidFill>
                <a:latin typeface="IPAPANNEW" panose="02000500070000020004" pitchFamily="2" charset="0"/>
              </a:rPr>
              <a:t>h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 [ɖ]  [ɭ]       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发音部位</a:t>
            </a:r>
          </a:p>
        </p:txBody>
      </p:sp>
      <p:sp>
        <p:nvSpPr>
          <p:cNvPr id="42" name="矩形 41"/>
          <p:cNvSpPr/>
          <p:nvPr/>
        </p:nvSpPr>
        <p:spPr>
          <a:xfrm>
            <a:off x="1314450" y="3143250"/>
            <a:ext cx="3086100" cy="503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Velars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舌面后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软腭音</a:t>
            </a:r>
          </a:p>
        </p:txBody>
      </p:sp>
      <p:sp>
        <p:nvSpPr>
          <p:cNvPr id="43" name="矩形 42"/>
          <p:cNvSpPr/>
          <p:nvPr/>
        </p:nvSpPr>
        <p:spPr>
          <a:xfrm>
            <a:off x="1262063" y="3963988"/>
            <a:ext cx="3138487" cy="504825"/>
          </a:xfrm>
          <a:prstGeom prst="rect">
            <a:avLst/>
          </a:prstGeom>
          <a:solidFill>
            <a:srgbClr val="A4F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Uvulars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小舌音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35075" y="4786313"/>
            <a:ext cx="3165475" cy="515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Glottals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声门音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喉音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94238" y="3200400"/>
            <a:ext cx="2857500" cy="4000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[k] [k</a:t>
            </a:r>
            <a:r>
              <a:rPr lang="en-US" altLang="zh-CN" sz="2000" baseline="30000">
                <a:solidFill>
                  <a:srgbClr val="000000"/>
                </a:solidFill>
                <a:latin typeface="IPAPANNEW" panose="02000500070000020004" pitchFamily="2" charset="0"/>
              </a:rPr>
              <a:t>h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 [ɡ] [ŋ]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3320" name="TextBox 48"/>
          <p:cNvSpPr txBox="1">
            <a:spLocks noChangeArrowheads="1"/>
          </p:cNvSpPr>
          <p:nvPr/>
        </p:nvSpPr>
        <p:spPr bwMode="auto">
          <a:xfrm>
            <a:off x="4694238" y="3948113"/>
            <a:ext cx="2857500" cy="503237"/>
          </a:xfrm>
          <a:prstGeom prst="rect">
            <a:avLst/>
          </a:prstGeom>
          <a:solidFill>
            <a:srgbClr val="A4FE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[q] [q</a:t>
            </a:r>
            <a:r>
              <a:rPr lang="en-US" altLang="zh-CN" sz="2000" baseline="30000">
                <a:solidFill>
                  <a:srgbClr val="000000"/>
                </a:solidFill>
                <a:latin typeface="IPAPANNEW" panose="02000500070000020004" pitchFamily="2" charset="0"/>
              </a:rPr>
              <a:t>h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 [ɢ] [ʀ] 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94238" y="4799013"/>
            <a:ext cx="2857500" cy="5032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[h] [Ɂ]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77938" y="2320925"/>
            <a:ext cx="3122612" cy="5048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</a:rPr>
              <a:t>Palatals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舌面中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硬腭音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94238" y="2349500"/>
            <a:ext cx="2857500" cy="5048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spAutoFit/>
          </a:bodyPr>
          <a:lstStyle/>
          <a:p>
            <a:pPr>
              <a:defRPr/>
            </a:pPr>
            <a:r>
              <a:rPr lang="el-GR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c</a:t>
            </a:r>
            <a:r>
              <a:rPr lang="el-GR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] 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</a:t>
            </a:r>
            <a:r>
              <a:rPr lang="en-US" altLang="zh-CN" sz="2000" dirty="0" err="1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c</a:t>
            </a:r>
            <a:r>
              <a:rPr lang="en-US" altLang="zh-CN" sz="2000" baseline="30000" dirty="0" err="1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] </a:t>
            </a:r>
            <a:r>
              <a:rPr lang="el-GR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</a:t>
            </a: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j]        </a:t>
            </a:r>
            <a:endParaRPr lang="zh-CN" altLang="en-US" sz="2000" dirty="0">
              <a:solidFill>
                <a:prstClr val="black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58888" y="1487488"/>
            <a:ext cx="3141662" cy="5159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prstClr val="black"/>
                </a:solidFill>
              </a:rPr>
              <a:t>Alveolo</a:t>
            </a:r>
            <a:r>
              <a:rPr lang="en-US" altLang="zh-CN" dirty="0">
                <a:solidFill>
                  <a:prstClr val="black"/>
                </a:solidFill>
              </a:rPr>
              <a:t>-palatals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舌面前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龈腭音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94238" y="1500188"/>
            <a:ext cx="2857500" cy="50323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[ʨ] [ʨ</a:t>
            </a:r>
            <a:r>
              <a:rPr lang="en-US" altLang="zh-CN" sz="2000" baseline="30000">
                <a:solidFill>
                  <a:srgbClr val="000000"/>
                </a:solidFill>
                <a:latin typeface="IPAPANNEW" panose="02000500070000020004" pitchFamily="2" charset="0"/>
              </a:rPr>
              <a:t>h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</a:t>
            </a:r>
            <a:r>
              <a:rPr lang="zh-CN" altLang="en-US" sz="2000">
                <a:solidFill>
                  <a:srgbClr val="000000"/>
                </a:solidFill>
                <a:latin typeface="IPAPANNEW" panose="02000500070000020004" pitchFamily="2" charset="0"/>
                <a:ea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[ʥ]</a:t>
            </a:r>
            <a:r>
              <a:rPr lang="zh-CN" altLang="en-US" sz="2000">
                <a:solidFill>
                  <a:srgbClr val="000000"/>
                </a:solidFill>
                <a:latin typeface="IPAPANNEW" panose="02000500070000020004" pitchFamily="2" charset="0"/>
                <a:ea typeface="微软雅黑" panose="020B0503020204020204" charset="-122"/>
              </a:rPr>
              <a:t>  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[ɕ]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发音方法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0125" y="1928813"/>
            <a:ext cx="2952750" cy="5032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1143000" y="200025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Plosives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爆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塞音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5838" y="3357563"/>
            <a:ext cx="2951162" cy="5032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43" name="TextBox 5"/>
          <p:cNvSpPr txBox="1">
            <a:spLocks noChangeArrowheads="1"/>
          </p:cNvSpPr>
          <p:nvPr/>
        </p:nvSpPr>
        <p:spPr bwMode="auto">
          <a:xfrm>
            <a:off x="1143000" y="34290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Fricatives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擦音</a:t>
            </a:r>
          </a:p>
        </p:txBody>
      </p:sp>
      <p:sp>
        <p:nvSpPr>
          <p:cNvPr id="7" name="矩形 6"/>
          <p:cNvSpPr/>
          <p:nvPr/>
        </p:nvSpPr>
        <p:spPr>
          <a:xfrm>
            <a:off x="1000125" y="4714875"/>
            <a:ext cx="2952750" cy="5032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45" name="TextBox 7"/>
          <p:cNvSpPr txBox="1">
            <a:spLocks noChangeArrowheads="1"/>
          </p:cNvSpPr>
          <p:nvPr/>
        </p:nvSpPr>
        <p:spPr bwMode="auto">
          <a:xfrm>
            <a:off x="1143000" y="4789488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Affricates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塞擦音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500" y="1928813"/>
            <a:ext cx="2857500" cy="5032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[p] [t] [k] [b] [d] [ɡ]       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500" y="3357563"/>
            <a:ext cx="2857500" cy="50323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IPAPANNEW" panose="02000500070000020004" pitchFamily="2" charset="0"/>
                <a:ea typeface="IPAPANNEW" panose="02000500070000020004" pitchFamily="2" charset="0"/>
              </a:rPr>
              <a:t>[f] [v] [s] [z] [h]       </a:t>
            </a:r>
            <a:endParaRPr lang="zh-CN" altLang="en-US" sz="2000" dirty="0">
              <a:solidFill>
                <a:prstClr val="black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0500" y="4718050"/>
            <a:ext cx="2857500" cy="5048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[ts] [ʥ] [ɖʐ] </a:t>
            </a:r>
            <a:r>
              <a:rPr lang="el-GR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t</a:t>
            </a:r>
            <a:r>
              <a:rPr lang="el-GR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θ]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4349" name="TextBox 12"/>
          <p:cNvSpPr txBox="1">
            <a:spLocks noChangeArrowheads="1"/>
          </p:cNvSpPr>
          <p:nvPr/>
        </p:nvSpPr>
        <p:spPr bwMode="auto">
          <a:xfrm>
            <a:off x="928688" y="2500313"/>
            <a:ext cx="73152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发音部位的两部分</a:t>
            </a:r>
            <a:r>
              <a:rPr lang="en-US" altLang="zh-CN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主动器官和被动器官</a:t>
            </a:r>
            <a:r>
              <a:rPr lang="en-US" altLang="zh-CN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紧闭，阻住气流，再突然放开，使气流爆破而出</a:t>
            </a:r>
          </a:p>
        </p:txBody>
      </p: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928688" y="3929063"/>
            <a:ext cx="82153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发音部位的两部分只是接近，形成一条缝隙，气流从缝隙中摩擦而出</a:t>
            </a:r>
          </a:p>
        </p:txBody>
      </p:sp>
      <p:sp>
        <p:nvSpPr>
          <p:cNvPr id="14351" name="TextBox 14"/>
          <p:cNvSpPr txBox="1">
            <a:spLocks noChangeArrowheads="1"/>
          </p:cNvSpPr>
          <p:nvPr/>
        </p:nvSpPr>
        <p:spPr bwMode="auto">
          <a:xfrm>
            <a:off x="928688" y="5286375"/>
            <a:ext cx="82153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塞擦结合；发音部位的两部分先完全紧闭，然后打开一条缝隙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2025" y="1963738"/>
            <a:ext cx="2952750" cy="5048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962025" y="2032000"/>
            <a:ext cx="2500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Nasals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鼻音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2025" y="3938588"/>
            <a:ext cx="2952750" cy="504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996702" y="3983038"/>
            <a:ext cx="314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Lateral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边音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538" y="1963738"/>
            <a:ext cx="2857500" cy="5048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[m] [n] [ŋ]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427538" y="3968750"/>
            <a:ext cx="28575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[l] [ɭ] [ɬ] [ɮ</a:t>
            </a:r>
            <a:r>
              <a:rPr lang="az-Cyrl-AZ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5368" name="TextBox 11"/>
          <p:cNvSpPr txBox="1">
            <a:spLocks noChangeArrowheads="1"/>
          </p:cNvSpPr>
          <p:nvPr/>
        </p:nvSpPr>
        <p:spPr bwMode="auto">
          <a:xfrm>
            <a:off x="962025" y="2924175"/>
            <a:ext cx="735806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软腭下垂，口腔通路闭塞，鼻腔通路开放，鼻腔和口腔的一部分共同形成共鸣腔</a:t>
            </a:r>
          </a:p>
        </p:txBody>
      </p:sp>
      <p:sp>
        <p:nvSpPr>
          <p:cNvPr id="15369" name="TextBox 12"/>
          <p:cNvSpPr txBox="1">
            <a:spLocks noChangeArrowheads="1"/>
          </p:cNvSpPr>
          <p:nvPr/>
        </p:nvSpPr>
        <p:spPr bwMode="auto">
          <a:xfrm>
            <a:off x="1104900" y="4903788"/>
            <a:ext cx="70723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气流从舌两侧流过</a:t>
            </a:r>
          </a:p>
        </p:txBody>
      </p:sp>
      <p:sp>
        <p:nvSpPr>
          <p:cNvPr id="15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发音方法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发音方法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1071563" y="1500188"/>
            <a:ext cx="2952750" cy="503237"/>
          </a:xfrm>
          <a:prstGeom prst="rect">
            <a:avLst/>
          </a:prstGeom>
          <a:solidFill>
            <a:srgbClr val="A4F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1563" y="3146425"/>
            <a:ext cx="2952750" cy="5048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90" name="TextBox 4"/>
          <p:cNvSpPr txBox="1">
            <a:spLocks noChangeArrowheads="1"/>
          </p:cNvSpPr>
          <p:nvPr/>
        </p:nvSpPr>
        <p:spPr bwMode="auto">
          <a:xfrm>
            <a:off x="1214438" y="3214688"/>
            <a:ext cx="164306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Trills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颤音 </a:t>
            </a:r>
          </a:p>
        </p:txBody>
      </p:sp>
      <p:sp>
        <p:nvSpPr>
          <p:cNvPr id="16391" name="TextBox 5"/>
          <p:cNvSpPr txBox="1">
            <a:spLocks noChangeArrowheads="1"/>
          </p:cNvSpPr>
          <p:nvPr/>
        </p:nvSpPr>
        <p:spPr bwMode="auto">
          <a:xfrm>
            <a:off x="1071563" y="1571625"/>
            <a:ext cx="271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Approximants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近音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2" name="TextBox 6"/>
          <p:cNvSpPr txBox="1">
            <a:spLocks noChangeArrowheads="1"/>
          </p:cNvSpPr>
          <p:nvPr/>
        </p:nvSpPr>
        <p:spPr bwMode="auto">
          <a:xfrm>
            <a:off x="4071938" y="1552575"/>
            <a:ext cx="2857500" cy="400050"/>
          </a:xfrm>
          <a:prstGeom prst="rect">
            <a:avLst/>
          </a:prstGeom>
          <a:solidFill>
            <a:srgbClr val="A4FE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[ɻ] </a:t>
            </a:r>
            <a:r>
              <a:rPr lang="en-US" altLang="zh-CN" sz="2000" b="1">
                <a:solidFill>
                  <a:srgbClr val="000000"/>
                </a:solidFill>
                <a:latin typeface="IpaP" panose="02000500070000020004" charset="-122"/>
              </a:rPr>
              <a:t>[ʋ]</a:t>
            </a:r>
            <a:endParaRPr lang="zh-CN" altLang="en-US" sz="2000" b="1">
              <a:solidFill>
                <a:srgbClr val="000000"/>
              </a:solidFill>
              <a:latin typeface="IpaP" panose="020005000700000200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8" y="3195638"/>
            <a:ext cx="2857500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[r] [ʙ] [</a:t>
            </a:r>
            <a:r>
              <a:rPr lang="en-US" altLang="zh-CN">
                <a:solidFill>
                  <a:srgbClr val="000000"/>
                </a:solidFill>
                <a:latin typeface="IPAPANNEW" panose="02000500070000020004" pitchFamily="2" charset="0"/>
              </a:rPr>
              <a:t>R</a:t>
            </a: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1563" y="4783138"/>
            <a:ext cx="2952750" cy="503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63" y="4845050"/>
            <a:ext cx="2857500" cy="369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Taps or flaps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闪音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拍音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1938" y="4778375"/>
            <a:ext cx="2857500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IPAPANNEW" panose="02000500070000020004" pitchFamily="2" charset="0"/>
              </a:rPr>
              <a:t>[ɾ]</a:t>
            </a:r>
            <a:endParaRPr lang="zh-CN" altLang="en-US" sz="2000">
              <a:solidFill>
                <a:srgbClr val="000000"/>
              </a:solidFill>
              <a:latin typeface="IPAPANNEW" panose="02000500070000020004" pitchFamily="2" charset="0"/>
              <a:ea typeface="微软雅黑" panose="020B0503020204020204" charset="-122"/>
            </a:endParaRPr>
          </a:p>
        </p:txBody>
      </p:sp>
      <p:sp>
        <p:nvSpPr>
          <p:cNvPr id="16397" name="TextBox 11"/>
          <p:cNvSpPr txBox="1">
            <a:spLocks noChangeArrowheads="1"/>
          </p:cNvSpPr>
          <p:nvPr/>
        </p:nvSpPr>
        <p:spPr bwMode="auto">
          <a:xfrm>
            <a:off x="1000125" y="2071688"/>
            <a:ext cx="79295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缝隙大小和摩擦程度介乎浊擦音和元音之间。</a:t>
            </a:r>
            <a:endParaRPr lang="en-US" altLang="zh-CN" sz="2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发音部位的两部分接近，但仅有轻微的摩擦</a:t>
            </a:r>
          </a:p>
        </p:txBody>
      </p:sp>
      <p:sp>
        <p:nvSpPr>
          <p:cNvPr id="16398" name="TextBox 12"/>
          <p:cNvSpPr txBox="1">
            <a:spLocks noChangeArrowheads="1"/>
          </p:cNvSpPr>
          <p:nvPr/>
        </p:nvSpPr>
        <p:spPr bwMode="auto">
          <a:xfrm>
            <a:off x="1000125" y="3713163"/>
            <a:ext cx="81438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主动发音器官快速颤动，形成湍流，相当于一连串弱的塞音</a:t>
            </a:r>
            <a:endParaRPr lang="en-US" altLang="zh-CN" sz="2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发音技巧：主动发音器官肌肉放松，等待气流吹动</a:t>
            </a:r>
          </a:p>
        </p:txBody>
      </p:sp>
      <p:sp>
        <p:nvSpPr>
          <p:cNvPr id="16399" name="TextBox 13"/>
          <p:cNvSpPr txBox="1">
            <a:spLocks noChangeArrowheads="1"/>
          </p:cNvSpPr>
          <p:nvPr/>
        </p:nvSpPr>
        <p:spPr bwMode="auto">
          <a:xfrm>
            <a:off x="1000125" y="5356225"/>
            <a:ext cx="79295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主动发音器官快速拍打一下被动发音器官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7125" y="1651000"/>
            <a:ext cx="1292225" cy="6461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Aspirated</a:t>
            </a:r>
          </a:p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送气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063625" y="3302000"/>
            <a:ext cx="1277938" cy="646113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voiced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浊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042988" y="2401888"/>
            <a:ext cx="1296987" cy="646112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Voiceless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清</a:t>
            </a:r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2484438" y="1651000"/>
            <a:ext cx="1676400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Unaspirated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不送气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2484438" y="2413000"/>
            <a:ext cx="392906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 t                  t</a:t>
            </a:r>
            <a:r>
              <a:rPr lang="en-US" altLang="zh-CN" sz="28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sz="3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d                  d</a:t>
            </a:r>
            <a:r>
              <a:rPr lang="en-US" altLang="zh-CN" sz="28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与喉头有关的发音方法</a:t>
            </a:r>
          </a:p>
        </p:txBody>
      </p:sp>
      <p:sp>
        <p:nvSpPr>
          <p:cNvPr id="15" name="矩形标注 14"/>
          <p:cNvSpPr/>
          <p:nvPr/>
        </p:nvSpPr>
        <p:spPr>
          <a:xfrm>
            <a:off x="6588125" y="2989263"/>
            <a:ext cx="2376488" cy="1795462"/>
          </a:xfrm>
          <a:prstGeom prst="wedgeRectCallout">
            <a:avLst>
              <a:gd name="adj1" fmla="val -63858"/>
              <a:gd name="adj2" fmla="val -10917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送气：气流出口腔时较强烈，速度较快。</a:t>
            </a:r>
            <a:endParaRPr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不送气：气流出口腔时较强弱，速度较缓。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1717675" y="5157788"/>
            <a:ext cx="3219450" cy="1366837"/>
          </a:xfrm>
          <a:prstGeom prst="wedgeRectCallout">
            <a:avLst>
              <a:gd name="adj1" fmla="val -48791"/>
              <a:gd name="adj2" fmla="val -136203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浊：声带微闭，发音时气流冲击声带，造成声带周期性振动；清：声带完全打开，气流无阻碍地通过声带，声带无周期性振动。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6" name="Picture 2" descr="C:\Users\Sun Shun\Desktop\Sna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90563"/>
            <a:ext cx="880268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语音的发音器官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语音的生理基础</a:t>
            </a:r>
          </a:p>
        </p:txBody>
      </p:sp>
      <p:sp>
        <p:nvSpPr>
          <p:cNvPr id="4" name="矩形 3"/>
          <p:cNvSpPr/>
          <p:nvPr/>
        </p:nvSpPr>
        <p:spPr>
          <a:xfrm>
            <a:off x="1475656" y="2794318"/>
            <a:ext cx="1512168" cy="12961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肺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动力来源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3923928" y="2794318"/>
            <a:ext cx="1512168" cy="12961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喉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声带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发声器官</a:t>
            </a:r>
          </a:p>
        </p:txBody>
      </p:sp>
      <p:sp>
        <p:nvSpPr>
          <p:cNvPr id="6" name="矩形 5"/>
          <p:cNvSpPr/>
          <p:nvPr/>
        </p:nvSpPr>
        <p:spPr>
          <a:xfrm>
            <a:off x="6506289" y="2794318"/>
            <a:ext cx="1512168" cy="12961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腔体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调音器官</a:t>
            </a:r>
          </a:p>
        </p:txBody>
      </p:sp>
      <p:sp>
        <p:nvSpPr>
          <p:cNvPr id="7" name="矩形 6"/>
          <p:cNvSpPr/>
          <p:nvPr/>
        </p:nvSpPr>
        <p:spPr>
          <a:xfrm>
            <a:off x="3923928" y="4406398"/>
            <a:ext cx="1512168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耳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大脑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听觉器官</a:t>
            </a:r>
          </a:p>
        </p:txBody>
      </p:sp>
      <p:sp>
        <p:nvSpPr>
          <p:cNvPr id="8" name="右箭头 7"/>
          <p:cNvSpPr/>
          <p:nvPr/>
        </p:nvSpPr>
        <p:spPr>
          <a:xfrm>
            <a:off x="3149495" y="3135653"/>
            <a:ext cx="654618" cy="5894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652120" y="3147663"/>
            <a:ext cx="654618" cy="5894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上箭头 9"/>
          <p:cNvSpPr/>
          <p:nvPr/>
        </p:nvSpPr>
        <p:spPr>
          <a:xfrm rot="5400000" flipV="1">
            <a:off x="6054566" y="4105550"/>
            <a:ext cx="1355350" cy="1872210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7D34A-F6DD-43D3-8CEC-D18BF241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D0CD2-15E0-46EB-BF17-3DE172DE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BE769F-C535-4169-8E7C-0C550C8F03E6}"/>
              </a:ext>
            </a:extLst>
          </p:cNvPr>
          <p:cNvSpPr/>
          <p:nvPr/>
        </p:nvSpPr>
        <p:spPr>
          <a:xfrm>
            <a:off x="3131840" y="2636912"/>
            <a:ext cx="2520280" cy="16561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气流机制</a:t>
            </a:r>
          </a:p>
        </p:txBody>
      </p:sp>
    </p:spTree>
    <p:extLst>
      <p:ext uri="{BB962C8B-B14F-4D97-AF65-F5344CB8AC3E}">
        <p14:creationId xmlns:p14="http://schemas.microsoft.com/office/powerpoint/2010/main" val="3712684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D024-4A7D-4E22-A0DF-3EE55463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非肺部气流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EB8F1-CBE6-4211-86D0-C5744BDB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A521C6-2740-4300-9C12-ACE396B4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62589"/>
            <a:ext cx="6552728" cy="33807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A6B8FE-2F9E-4E8B-A558-9A27D142FC3E}"/>
              </a:ext>
            </a:extLst>
          </p:cNvPr>
          <p:cNvSpPr txBox="1"/>
          <p:nvPr/>
        </p:nvSpPr>
        <p:spPr>
          <a:xfrm>
            <a:off x="4283968" y="530294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浊内爆音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08DE08-0068-44BB-933B-31B443EACE50}"/>
              </a:ext>
            </a:extLst>
          </p:cNvPr>
          <p:cNvSpPr txBox="1"/>
          <p:nvPr/>
        </p:nvSpPr>
        <p:spPr>
          <a:xfrm>
            <a:off x="2232844" y="530294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倒吸气音（喌音）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FCFD4-3F65-4F3D-9EC2-E5A6ACA16684}"/>
              </a:ext>
            </a:extLst>
          </p:cNvPr>
          <p:cNvSpPr txBox="1"/>
          <p:nvPr/>
        </p:nvSpPr>
        <p:spPr>
          <a:xfrm>
            <a:off x="6372200" y="530294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外挤气音</a:t>
            </a:r>
            <a:endParaRPr lang="en-US" altLang="zh-CN" dirty="0"/>
          </a:p>
          <a:p>
            <a:r>
              <a:rPr lang="zh-CN" altLang="en-US" dirty="0"/>
              <a:t>（喷音）</a:t>
            </a:r>
          </a:p>
        </p:txBody>
      </p:sp>
    </p:spTree>
    <p:extLst>
      <p:ext uri="{BB962C8B-B14F-4D97-AF65-F5344CB8AC3E}">
        <p14:creationId xmlns:p14="http://schemas.microsoft.com/office/powerpoint/2010/main" val="2793156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D65D4-153B-4244-8999-8545E81F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喌音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5C0D0-037B-4749-8950-3AE127DC5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呼鸡声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68B37-5057-4308-AA79-9D741E4154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93" y="2348880"/>
            <a:ext cx="654707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28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BD1F-AAFE-4F17-8078-297D701D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内爆音与喷音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54A22-6FEB-4F12-96AF-0022F7220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F758D3-208A-4D1D-ADE8-802BDD488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" y="1412776"/>
            <a:ext cx="5129372" cy="3508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9A65AD-E30C-4859-98FA-2DA982F0D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08" y="3897052"/>
            <a:ext cx="4608512" cy="27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59849-45A4-4828-A2E1-FD1520A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58D6C-B312-40FF-B7E0-D2165E02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447283-182D-4221-A8F6-F35AB91E2159}"/>
              </a:ext>
            </a:extLst>
          </p:cNvPr>
          <p:cNvSpPr/>
          <p:nvPr/>
        </p:nvSpPr>
        <p:spPr>
          <a:xfrm>
            <a:off x="3347864" y="3068960"/>
            <a:ext cx="2520280" cy="165618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发声类型</a:t>
            </a:r>
          </a:p>
        </p:txBody>
      </p:sp>
    </p:spTree>
    <p:extLst>
      <p:ext uri="{BB962C8B-B14F-4D97-AF65-F5344CB8AC3E}">
        <p14:creationId xmlns:p14="http://schemas.microsoft.com/office/powerpoint/2010/main" val="1369351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04865-66E0-40C3-80E4-43E2346D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发声类型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F3F2A-56AE-4E5B-BCED-EF00CC6F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发声类型（</a:t>
            </a:r>
            <a:r>
              <a:rPr lang="en-US" altLang="zh-CN" dirty="0"/>
              <a:t>phonation type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亦称嗓音机制</a:t>
            </a:r>
            <a:endParaRPr lang="en-US" altLang="zh-CN" dirty="0"/>
          </a:p>
          <a:p>
            <a:pPr lvl="1"/>
            <a:r>
              <a:rPr lang="en-US" altLang="zh-CN" dirty="0"/>
              <a:t>Modal Voice</a:t>
            </a:r>
          </a:p>
          <a:p>
            <a:pPr lvl="1"/>
            <a:r>
              <a:rPr lang="en-US" altLang="zh-CN" dirty="0"/>
              <a:t>Creak</a:t>
            </a:r>
          </a:p>
          <a:p>
            <a:pPr lvl="1"/>
            <a:r>
              <a:rPr lang="en-US" altLang="zh-CN" dirty="0"/>
              <a:t>Falsetto</a:t>
            </a:r>
          </a:p>
          <a:p>
            <a:pPr lvl="1"/>
            <a:r>
              <a:rPr lang="en-US" altLang="zh-CN" dirty="0"/>
              <a:t>Unvoiced</a:t>
            </a:r>
          </a:p>
          <a:p>
            <a:pPr lvl="1"/>
            <a:r>
              <a:rPr lang="en-US" altLang="zh-CN" dirty="0"/>
              <a:t>Breathy Voice</a:t>
            </a:r>
          </a:p>
          <a:p>
            <a:pPr lvl="1"/>
            <a:r>
              <a:rPr lang="en-US" altLang="zh-CN" dirty="0"/>
              <a:t>Whisper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DB698C-C2C6-4A60-A108-0212D7647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67" y="2924944"/>
            <a:ext cx="449167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2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 bwMode="auto">
          <a:xfrm>
            <a:off x="1763713" y="404813"/>
            <a:ext cx="6192837" cy="863600"/>
          </a:xfrm>
        </p:spPr>
        <p:txBody>
          <a:bodyPr wrap="square" numCol="1" anchorCtr="0" compatLnSpc="1"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1258888" y="1557338"/>
            <a:ext cx="7129462" cy="4679950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sz="6000" dirty="0">
              <a:latin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8800" dirty="0">
                <a:latin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动力来源</a:t>
            </a:r>
          </a:p>
        </p:txBody>
      </p:sp>
      <p:pic>
        <p:nvPicPr>
          <p:cNvPr id="1029" name="Picture 5" descr="C:\Users\Sun Shun\Desktop\d02788d8df7f17d8dc182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6690" y="1341438"/>
            <a:ext cx="6673274" cy="49678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1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121A56-71D9-45E8-A528-868E25F4B905}" type="slidenum">
              <a:rPr lang="en-US" altLang="zh-CN">
                <a:solidFill>
                  <a:srgbClr val="40458C"/>
                </a:solidFill>
              </a:rPr>
              <a:t>5</a:t>
            </a:fld>
            <a:endParaRPr lang="en-US" altLang="zh-CN" dirty="0">
              <a:solidFill>
                <a:srgbClr val="40458C"/>
              </a:solidFill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4213" y="13414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/>
          <a:lstStyle>
            <a:lvl1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660066"/>
              </a:solidFill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6F89F7"/>
              </a:buClr>
            </a:pPr>
            <a:endParaRPr lang="zh-CN" altLang="zh-CN" b="0">
              <a:solidFill>
                <a:srgbClr val="40458C"/>
              </a:solidFill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179512" y="4869160"/>
            <a:ext cx="1512168" cy="1067569"/>
          </a:xfrm>
          <a:prstGeom prst="wedgeRoundRectCallout">
            <a:avLst>
              <a:gd name="adj1" fmla="val 87199"/>
              <a:gd name="adj2" fmla="val -1553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40458C"/>
                </a:solidFill>
              </a:rPr>
              <a:t>语音的动力源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动力来源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4C28AD-06E6-407D-80FB-67670684C035}" type="slidenum">
              <a:rPr lang="en-US" altLang="zh-CN">
                <a:solidFill>
                  <a:srgbClr val="40458C"/>
                </a:solidFill>
              </a:rPr>
              <a:t>6</a:t>
            </a:fld>
            <a:endParaRPr lang="en-US" altLang="zh-CN" dirty="0">
              <a:solidFill>
                <a:srgbClr val="40458C"/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84213" y="13414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/>
          <a:lstStyle>
            <a:lvl1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660066"/>
              </a:solidFill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defRPr kumimoji="1"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kumimoji="1" sz="1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6F89F7"/>
              </a:buClr>
            </a:pPr>
            <a:endParaRPr lang="zh-CN" altLang="zh-CN" b="0">
              <a:solidFill>
                <a:srgbClr val="40458C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44675"/>
            <a:ext cx="3965575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795963" y="4437063"/>
            <a:ext cx="2592387" cy="504825"/>
          </a:xfrm>
          <a:prstGeom prst="wedgeRoundRectCallout">
            <a:avLst>
              <a:gd name="adj1" fmla="val -117852"/>
              <a:gd name="adj2" fmla="val -9465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40458C"/>
                </a:solidFill>
              </a:rPr>
              <a:t>呼吸的主要动力</a:t>
            </a:r>
          </a:p>
        </p:txBody>
      </p:sp>
      <p:sp>
        <p:nvSpPr>
          <p:cNvPr id="17415" name="AutoShape 7"/>
          <p:cNvSpPr>
            <a:spLocks noChangeArrowheads="1"/>
          </p:cNvSpPr>
          <p:nvPr/>
        </p:nvSpPr>
        <p:spPr bwMode="auto">
          <a:xfrm>
            <a:off x="6227763" y="2205038"/>
            <a:ext cx="1873250" cy="609600"/>
          </a:xfrm>
          <a:prstGeom prst="wedgeRoundRectCallout">
            <a:avLst>
              <a:gd name="adj1" fmla="val -136440"/>
              <a:gd name="adj2" fmla="val 3463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40458C"/>
                </a:solidFill>
              </a:rPr>
              <a:t>呼吸的动力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肺与语音效果</a:t>
            </a:r>
            <a:endParaRPr lang="en-US" altLang="zh-CN" dirty="0"/>
          </a:p>
          <a:p>
            <a:pPr lvl="1"/>
            <a:r>
              <a:rPr lang="zh-CN" altLang="en-US" dirty="0"/>
              <a:t>响度大小</a:t>
            </a:r>
            <a:endParaRPr lang="en-US" altLang="zh-CN" dirty="0"/>
          </a:p>
          <a:p>
            <a:pPr lvl="1"/>
            <a:r>
              <a:rPr lang="zh-CN" altLang="en-US" dirty="0"/>
              <a:t>吸气音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pic>
        <p:nvPicPr>
          <p:cNvPr id="1026" name="Picture 2" descr="C:\Users\Sun Shun\Desktop\20121104162605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412776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喉头与声带</a:t>
            </a:r>
          </a:p>
        </p:txBody>
      </p:sp>
      <p:pic>
        <p:nvPicPr>
          <p:cNvPr id="2051" name="Picture 3" descr="C:\Users\Sun Shun\Desktop\2010032617255182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2493" y="1557338"/>
            <a:ext cx="6802252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标注 6"/>
          <p:cNvSpPr/>
          <p:nvPr/>
        </p:nvSpPr>
        <p:spPr>
          <a:xfrm rot="10800000" flipV="1">
            <a:off x="683568" y="5949280"/>
            <a:ext cx="2232249" cy="576064"/>
          </a:xfrm>
          <a:prstGeom prst="wedgeRoundRectCallout">
            <a:avLst>
              <a:gd name="adj1" fmla="val -142658"/>
              <a:gd name="adj2" fmla="val -8615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喉头位置</a:t>
            </a:r>
          </a:p>
        </p:txBody>
      </p:sp>
      <p:sp>
        <p:nvSpPr>
          <p:cNvPr id="12" name="圆角矩形标注 11"/>
          <p:cNvSpPr/>
          <p:nvPr/>
        </p:nvSpPr>
        <p:spPr>
          <a:xfrm rot="10800000" flipV="1">
            <a:off x="7236296" y="4161433"/>
            <a:ext cx="2160239" cy="576066"/>
          </a:xfrm>
          <a:prstGeom prst="wedgeRoundRectCallout">
            <a:avLst>
              <a:gd name="adj1" fmla="val 121241"/>
              <a:gd name="adj2" fmla="val 15924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食道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自定义 1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自定义 2">
      <a:majorFont>
        <a:latin typeface="Times New Roman"/>
        <a:ea typeface="幼圆"/>
        <a:cs typeface=""/>
      </a:majorFont>
      <a:minorFont>
        <a:latin typeface="Times New Roman"/>
        <a:ea typeface="宋体"/>
        <a:cs typeface="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语竹</Template>
  <TotalTime>41</TotalTime>
  <Words>1060</Words>
  <Application>Microsoft Office PowerPoint</Application>
  <PresentationFormat>全屏显示(4:3)</PresentationFormat>
  <Paragraphs>277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IpaP</vt:lpstr>
      <vt:lpstr>黑体</vt:lpstr>
      <vt:lpstr>宋体</vt:lpstr>
      <vt:lpstr>微软雅黑</vt:lpstr>
      <vt:lpstr>Arial</vt:lpstr>
      <vt:lpstr>Calibri</vt:lpstr>
      <vt:lpstr>Century Gothic</vt:lpstr>
      <vt:lpstr>Courier New</vt:lpstr>
      <vt:lpstr>IPAPANNEW</vt:lpstr>
      <vt:lpstr>Tahoma</vt:lpstr>
      <vt:lpstr>Times New Roman</vt:lpstr>
      <vt:lpstr>Wingdings</vt:lpstr>
      <vt:lpstr>主管人员</vt:lpstr>
      <vt:lpstr>2_主管人员</vt:lpstr>
      <vt:lpstr>中文信息处理</vt:lpstr>
      <vt:lpstr>大纲</vt:lpstr>
      <vt:lpstr>PowerPoint 演示文稿</vt:lpstr>
      <vt:lpstr>语音的发音器官</vt:lpstr>
      <vt:lpstr>动力来源</vt:lpstr>
      <vt:lpstr>动力来源</vt:lpstr>
      <vt:lpstr>动力来源</vt:lpstr>
      <vt:lpstr>喉头与声带</vt:lpstr>
      <vt:lpstr>喉头与声带</vt:lpstr>
      <vt:lpstr>喉头与声带</vt:lpstr>
      <vt:lpstr>喉头与声带</vt:lpstr>
      <vt:lpstr>喉头与声带</vt:lpstr>
      <vt:lpstr>喉头与声带</vt:lpstr>
      <vt:lpstr>喉头与声带</vt:lpstr>
      <vt:lpstr>喉头与声带</vt:lpstr>
      <vt:lpstr>喉头与声带</vt:lpstr>
      <vt:lpstr>调音腔体</vt:lpstr>
      <vt:lpstr>调音</vt:lpstr>
      <vt:lpstr>调音</vt:lpstr>
      <vt:lpstr>调音</vt:lpstr>
      <vt:lpstr>调音</vt:lpstr>
      <vt:lpstr>调音</vt:lpstr>
      <vt:lpstr>PowerPoint 演示文稿</vt:lpstr>
      <vt:lpstr>元音</vt:lpstr>
      <vt:lpstr>舌位</vt:lpstr>
      <vt:lpstr>唇形</vt:lpstr>
      <vt:lpstr>元音</vt:lpstr>
      <vt:lpstr>复合元音</vt:lpstr>
      <vt:lpstr>PowerPoint 演示文稿</vt:lpstr>
      <vt:lpstr>元音与辅音</vt:lpstr>
      <vt:lpstr>辅音的描写</vt:lpstr>
      <vt:lpstr>辅音的描写</vt:lpstr>
      <vt:lpstr>发音部位</vt:lpstr>
      <vt:lpstr>发音部位</vt:lpstr>
      <vt:lpstr>发音方法</vt:lpstr>
      <vt:lpstr>发音方法</vt:lpstr>
      <vt:lpstr>发音方法</vt:lpstr>
      <vt:lpstr>与喉头有关的发音方法</vt:lpstr>
      <vt:lpstr>PowerPoint 演示文稿</vt:lpstr>
      <vt:lpstr>PowerPoint 演示文稿</vt:lpstr>
      <vt:lpstr>非肺部气流</vt:lpstr>
      <vt:lpstr>喌音</vt:lpstr>
      <vt:lpstr>内爆音与喷音</vt:lpstr>
      <vt:lpstr>PowerPoint 演示文稿</vt:lpstr>
      <vt:lpstr>发声类型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Shun</dc:creator>
  <cp:lastModifiedBy>Sun Shun</cp:lastModifiedBy>
  <cp:revision>457</cp:revision>
  <dcterms:created xsi:type="dcterms:W3CDTF">2016-07-19T08:50:00Z</dcterms:created>
  <dcterms:modified xsi:type="dcterms:W3CDTF">2022-05-07T00:13:54Z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